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>
        <p:scale>
          <a:sx n="98" d="100"/>
          <a:sy n="98" d="100"/>
        </p:scale>
        <p:origin x="111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9800981405077"/>
          <c:y val="3.58252645891237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RMSE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100</c:v>
                </c:pt>
                <c:pt idx="1">
                  <c:v>129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0.86</c:v>
                </c:pt>
                <c:pt idx="1">
                  <c:v>0.87444</c:v>
                </c:pt>
                <c:pt idx="2">
                  <c:v>0.79800000000000004</c:v>
                </c:pt>
                <c:pt idx="3">
                  <c:v>0.76919999999999999</c:v>
                </c:pt>
                <c:pt idx="4">
                  <c:v>0.874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E3-EA48-A7B0-047078516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0509328"/>
        <c:axId val="830950592"/>
      </c:lineChart>
      <c:catAx>
        <c:axId val="71050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950592"/>
        <c:crosses val="autoZero"/>
        <c:auto val="1"/>
        <c:lblAlgn val="ctr"/>
        <c:lblOffset val="100"/>
        <c:noMultiLvlLbl val="0"/>
      </c:catAx>
      <c:valAx>
        <c:axId val="830950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050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72863275098425195"/>
          <c:y val="1.87499988465797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67190095964566932"/>
          <c:y val="8.4128808801131355E-2"/>
          <c:w val="0.30466154035433068"/>
          <c:h val="0.2369427456383609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Validation RMSE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100</c:v>
                </c:pt>
                <c:pt idx="1">
                  <c:v>129</c:v>
                </c:pt>
                <c:pt idx="2">
                  <c:v>200</c:v>
                </c:pt>
                <c:pt idx="3">
                  <c:v>300</c:v>
                </c:pt>
                <c:pt idx="4">
                  <c:v>400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1.19</c:v>
                </c:pt>
                <c:pt idx="1">
                  <c:v>1.1639999999999999</c:v>
                </c:pt>
                <c:pt idx="2">
                  <c:v>1.1862999999999999</c:v>
                </c:pt>
                <c:pt idx="3">
                  <c:v>1.18218</c:v>
                </c:pt>
                <c:pt idx="4">
                  <c:v>1.1820999999999999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24-DB44-8932-C0F6CF380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526704"/>
        <c:axId val="878528336"/>
      </c:lineChart>
      <c:catAx>
        <c:axId val="878526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528336"/>
        <c:crosses val="autoZero"/>
        <c:auto val="1"/>
        <c:lblAlgn val="ctr"/>
        <c:lblOffset val="100"/>
        <c:noMultiLvlLbl val="0"/>
      </c:catAx>
      <c:valAx>
        <c:axId val="87852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852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239665606630842"/>
          <c:y val="0.36965247510587251"/>
          <c:w val="0.22301890488784407"/>
          <c:h val="4.14008401108830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CB849-8737-447F-BBE1-2FFF64E376BC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CDFB0A4-3FD3-400B-A454-67D9813CDF69}">
      <dgm:prSet/>
      <dgm:spPr/>
      <dgm:t>
        <a:bodyPr/>
        <a:lstStyle/>
        <a:p>
          <a:r>
            <a:rPr lang="en-US" dirty="0"/>
            <a:t>Import necessary Libraries &amp; Modules </a:t>
          </a:r>
        </a:p>
      </dgm:t>
    </dgm:pt>
    <dgm:pt modelId="{ABDB612C-B88D-4736-8911-F331AF142717}" type="parTrans" cxnId="{969837F5-1D43-409B-ADE1-76B6182925B5}">
      <dgm:prSet/>
      <dgm:spPr/>
      <dgm:t>
        <a:bodyPr/>
        <a:lstStyle/>
        <a:p>
          <a:endParaRPr lang="en-US"/>
        </a:p>
      </dgm:t>
    </dgm:pt>
    <dgm:pt modelId="{3D373701-1691-4AA3-9235-0A527AD16869}" type="sibTrans" cxnId="{969837F5-1D43-409B-ADE1-76B6182925B5}">
      <dgm:prSet/>
      <dgm:spPr/>
      <dgm:t>
        <a:bodyPr/>
        <a:lstStyle/>
        <a:p>
          <a:endParaRPr lang="en-US"/>
        </a:p>
      </dgm:t>
    </dgm:pt>
    <dgm:pt modelId="{CE3178E3-B34B-48F6-B899-9F9CE1AC9AC9}">
      <dgm:prSet/>
      <dgm:spPr/>
      <dgm:t>
        <a:bodyPr/>
        <a:lstStyle/>
        <a:p>
          <a:r>
            <a:rPr lang="en-US" dirty="0"/>
            <a:t>Load Dataset</a:t>
          </a:r>
        </a:p>
      </dgm:t>
    </dgm:pt>
    <dgm:pt modelId="{3960F008-EE31-421B-9B87-85395AF2C284}" type="parTrans" cxnId="{CAC074F3-4442-4B54-A762-AD3B63CB848E}">
      <dgm:prSet/>
      <dgm:spPr/>
      <dgm:t>
        <a:bodyPr/>
        <a:lstStyle/>
        <a:p>
          <a:endParaRPr lang="en-US"/>
        </a:p>
      </dgm:t>
    </dgm:pt>
    <dgm:pt modelId="{F5C2EE22-8B5B-4577-A076-D02722C6F5D4}" type="sibTrans" cxnId="{CAC074F3-4442-4B54-A762-AD3B63CB848E}">
      <dgm:prSet/>
      <dgm:spPr/>
      <dgm:t>
        <a:bodyPr/>
        <a:lstStyle/>
        <a:p>
          <a:endParaRPr lang="en-US"/>
        </a:p>
      </dgm:t>
    </dgm:pt>
    <dgm:pt modelId="{13748425-1746-4799-9A83-ED5B2C4EDFBD}">
      <dgm:prSet/>
      <dgm:spPr/>
      <dgm:t>
        <a:bodyPr/>
        <a:lstStyle/>
        <a:p>
          <a:r>
            <a:rPr lang="en-US" dirty="0"/>
            <a:t>Data Preprocessing  align timestamp, Fill Nan's</a:t>
          </a:r>
        </a:p>
      </dgm:t>
    </dgm:pt>
    <dgm:pt modelId="{0AFD10E5-CC71-4A86-94CE-1541178B851C}" type="parTrans" cxnId="{773676FF-0D38-4E75-9F0D-B2827B2FE616}">
      <dgm:prSet/>
      <dgm:spPr/>
      <dgm:t>
        <a:bodyPr/>
        <a:lstStyle/>
        <a:p>
          <a:endParaRPr lang="en-US"/>
        </a:p>
      </dgm:t>
    </dgm:pt>
    <dgm:pt modelId="{3EF24BD4-5EB5-4485-967E-0C50AA847A04}" type="sibTrans" cxnId="{773676FF-0D38-4E75-9F0D-B2827B2FE616}">
      <dgm:prSet/>
      <dgm:spPr/>
      <dgm:t>
        <a:bodyPr/>
        <a:lstStyle/>
        <a:p>
          <a:endParaRPr lang="en-US"/>
        </a:p>
      </dgm:t>
    </dgm:pt>
    <dgm:pt modelId="{36AF87B3-8C77-4507-91F7-E7D3AC196508}">
      <dgm:prSet/>
      <dgm:spPr/>
      <dgm:t>
        <a:bodyPr/>
        <a:lstStyle/>
        <a:p>
          <a:r>
            <a:rPr lang="en-US" dirty="0"/>
            <a:t>Delete unnecessary data frames to reduce memory usage</a:t>
          </a:r>
        </a:p>
      </dgm:t>
    </dgm:pt>
    <dgm:pt modelId="{2AC8556C-1902-4D17-8036-F6BFB1E1F07E}" type="parTrans" cxnId="{8AAC7887-4805-46CB-B882-1B62C79B2220}">
      <dgm:prSet/>
      <dgm:spPr/>
      <dgm:t>
        <a:bodyPr/>
        <a:lstStyle/>
        <a:p>
          <a:endParaRPr lang="en-US"/>
        </a:p>
      </dgm:t>
    </dgm:pt>
    <dgm:pt modelId="{A15067D1-08CE-417B-B768-6EC9846D8FB2}" type="sibTrans" cxnId="{8AAC7887-4805-46CB-B882-1B62C79B2220}">
      <dgm:prSet/>
      <dgm:spPr/>
      <dgm:t>
        <a:bodyPr/>
        <a:lstStyle/>
        <a:p>
          <a:endParaRPr lang="en-US"/>
        </a:p>
      </dgm:t>
    </dgm:pt>
    <dgm:pt modelId="{02FDEAEC-8CB8-42FF-9ECD-740CBBEAF5B3}">
      <dgm:prSet/>
      <dgm:spPr/>
      <dgm:t>
        <a:bodyPr/>
        <a:lstStyle/>
        <a:p>
          <a:r>
            <a:rPr lang="en-US" dirty="0"/>
            <a:t>Data Visualization  </a:t>
          </a:r>
        </a:p>
      </dgm:t>
    </dgm:pt>
    <dgm:pt modelId="{AC0301B4-CDD0-43E6-8D5A-B8BB83A93EE9}" type="parTrans" cxnId="{A6C867BF-264B-418E-8C5A-53607D5A9330}">
      <dgm:prSet/>
      <dgm:spPr/>
      <dgm:t>
        <a:bodyPr/>
        <a:lstStyle/>
        <a:p>
          <a:endParaRPr lang="en-US"/>
        </a:p>
      </dgm:t>
    </dgm:pt>
    <dgm:pt modelId="{7E98AFDD-CCF5-48FE-9F88-639416D5218A}" type="sibTrans" cxnId="{A6C867BF-264B-418E-8C5A-53607D5A9330}">
      <dgm:prSet/>
      <dgm:spPr/>
      <dgm:t>
        <a:bodyPr/>
        <a:lstStyle/>
        <a:p>
          <a:endParaRPr lang="en-US"/>
        </a:p>
      </dgm:t>
    </dgm:pt>
    <dgm:pt modelId="{953A86DC-4D59-4009-A2E2-7FB2442DC989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6EC25D60-F911-4A3F-9355-8E0C45BC87DB}" type="parTrans" cxnId="{D0350563-C4AE-43FE-ABB5-788539637BE0}">
      <dgm:prSet/>
      <dgm:spPr/>
      <dgm:t>
        <a:bodyPr/>
        <a:lstStyle/>
        <a:p>
          <a:endParaRPr lang="en-US"/>
        </a:p>
      </dgm:t>
    </dgm:pt>
    <dgm:pt modelId="{A378833F-E9E8-4E0F-8BC3-C49BDFFEBB17}" type="sibTrans" cxnId="{D0350563-C4AE-43FE-ABB5-788539637BE0}">
      <dgm:prSet/>
      <dgm:spPr/>
      <dgm:t>
        <a:bodyPr/>
        <a:lstStyle/>
        <a:p>
          <a:endParaRPr lang="en-US"/>
        </a:p>
      </dgm:t>
    </dgm:pt>
    <dgm:pt modelId="{D25C2BE7-DDDE-4B96-AC8E-363C2676AD52}">
      <dgm:prSet/>
      <dgm:spPr/>
      <dgm:t>
        <a:bodyPr/>
        <a:lstStyle/>
        <a:p>
          <a:r>
            <a:rPr lang="en-US" dirty="0"/>
            <a:t>Build LGB model</a:t>
          </a:r>
        </a:p>
      </dgm:t>
    </dgm:pt>
    <dgm:pt modelId="{F4F495C3-52BB-4F46-96E3-3E744EC191E8}" type="parTrans" cxnId="{23E7B44B-EDEF-4BF9-ABF9-6307A56A0A5D}">
      <dgm:prSet/>
      <dgm:spPr/>
      <dgm:t>
        <a:bodyPr/>
        <a:lstStyle/>
        <a:p>
          <a:endParaRPr lang="en-US"/>
        </a:p>
      </dgm:t>
    </dgm:pt>
    <dgm:pt modelId="{FA5E3248-FDD5-4B3F-8C9D-B22C9FE2585F}" type="sibTrans" cxnId="{23E7B44B-EDEF-4BF9-ABF9-6307A56A0A5D}">
      <dgm:prSet/>
      <dgm:spPr/>
      <dgm:t>
        <a:bodyPr/>
        <a:lstStyle/>
        <a:p>
          <a:endParaRPr lang="en-US"/>
        </a:p>
      </dgm:t>
    </dgm:pt>
    <dgm:pt modelId="{2F8B2563-C132-49FF-B9BD-A39E2A048631}">
      <dgm:prSet/>
      <dgm:spPr/>
      <dgm:t>
        <a:bodyPr/>
        <a:lstStyle/>
        <a:p>
          <a:r>
            <a:rPr lang="en-US"/>
            <a:t>Training</a:t>
          </a:r>
        </a:p>
      </dgm:t>
    </dgm:pt>
    <dgm:pt modelId="{0DABDEAF-9E30-4E8C-BB1D-DC410676A968}" type="parTrans" cxnId="{8A941905-5229-4EFB-BED7-6E201686B0CC}">
      <dgm:prSet/>
      <dgm:spPr/>
      <dgm:t>
        <a:bodyPr/>
        <a:lstStyle/>
        <a:p>
          <a:endParaRPr lang="en-US"/>
        </a:p>
      </dgm:t>
    </dgm:pt>
    <dgm:pt modelId="{610DDE1B-81B2-4ACB-B967-F77F3642958C}" type="sibTrans" cxnId="{8A941905-5229-4EFB-BED7-6E201686B0CC}">
      <dgm:prSet/>
      <dgm:spPr/>
      <dgm:t>
        <a:bodyPr/>
        <a:lstStyle/>
        <a:p>
          <a:endParaRPr lang="en-US"/>
        </a:p>
      </dgm:t>
    </dgm:pt>
    <dgm:pt modelId="{C603C377-46C3-4DC0-9B90-9A0A3A89CF27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290A8EC3-DFD4-4F91-981C-C6F7265A8DFC}" type="parTrans" cxnId="{330ABAD2-B228-4F96-B0BF-E3D68F869092}">
      <dgm:prSet/>
      <dgm:spPr/>
      <dgm:t>
        <a:bodyPr/>
        <a:lstStyle/>
        <a:p>
          <a:endParaRPr lang="en-US"/>
        </a:p>
      </dgm:t>
    </dgm:pt>
    <dgm:pt modelId="{F727F540-FDE3-43C3-94F4-45C0032C73E1}" type="sibTrans" cxnId="{330ABAD2-B228-4F96-B0BF-E3D68F869092}">
      <dgm:prSet/>
      <dgm:spPr/>
      <dgm:t>
        <a:bodyPr/>
        <a:lstStyle/>
        <a:p>
          <a:endParaRPr lang="en-US"/>
        </a:p>
      </dgm:t>
    </dgm:pt>
    <dgm:pt modelId="{9A00797F-7A8F-344D-A58D-E7D3099A073D}" type="pres">
      <dgm:prSet presAssocID="{96CCB849-8737-447F-BBE1-2FFF64E376BC}" presName="diagram" presStyleCnt="0">
        <dgm:presLayoutVars>
          <dgm:dir/>
          <dgm:resizeHandles val="exact"/>
        </dgm:presLayoutVars>
      </dgm:prSet>
      <dgm:spPr/>
    </dgm:pt>
    <dgm:pt modelId="{F7FCC62B-9B40-BC4B-9C3F-E5A0615BD55E}" type="pres">
      <dgm:prSet presAssocID="{8CDFB0A4-3FD3-400B-A454-67D9813CDF69}" presName="node" presStyleLbl="node1" presStyleIdx="0" presStyleCnt="9">
        <dgm:presLayoutVars>
          <dgm:bulletEnabled val="1"/>
        </dgm:presLayoutVars>
      </dgm:prSet>
      <dgm:spPr/>
    </dgm:pt>
    <dgm:pt modelId="{BE59BFD3-CEA8-E348-9CC6-6F391852F3F9}" type="pres">
      <dgm:prSet presAssocID="{3D373701-1691-4AA3-9235-0A527AD16869}" presName="sibTrans" presStyleCnt="0"/>
      <dgm:spPr/>
    </dgm:pt>
    <dgm:pt modelId="{789C725A-DAD0-8141-9381-616233F1952F}" type="pres">
      <dgm:prSet presAssocID="{CE3178E3-B34B-48F6-B899-9F9CE1AC9AC9}" presName="node" presStyleLbl="node1" presStyleIdx="1" presStyleCnt="9">
        <dgm:presLayoutVars>
          <dgm:bulletEnabled val="1"/>
        </dgm:presLayoutVars>
      </dgm:prSet>
      <dgm:spPr/>
    </dgm:pt>
    <dgm:pt modelId="{250F0F61-6002-0C4E-9F31-AA4A8266095D}" type="pres">
      <dgm:prSet presAssocID="{F5C2EE22-8B5B-4577-A076-D02722C6F5D4}" presName="sibTrans" presStyleCnt="0"/>
      <dgm:spPr/>
    </dgm:pt>
    <dgm:pt modelId="{F318F93A-13FC-2A49-ADFA-BFDF62BA0099}" type="pres">
      <dgm:prSet presAssocID="{13748425-1746-4799-9A83-ED5B2C4EDFBD}" presName="node" presStyleLbl="node1" presStyleIdx="2" presStyleCnt="9">
        <dgm:presLayoutVars>
          <dgm:bulletEnabled val="1"/>
        </dgm:presLayoutVars>
      </dgm:prSet>
      <dgm:spPr/>
    </dgm:pt>
    <dgm:pt modelId="{AE53842D-52C6-6C4D-9080-D53D136A7524}" type="pres">
      <dgm:prSet presAssocID="{3EF24BD4-5EB5-4485-967E-0C50AA847A04}" presName="sibTrans" presStyleCnt="0"/>
      <dgm:spPr/>
    </dgm:pt>
    <dgm:pt modelId="{1B939A31-6453-764B-8DE7-DFF217132D99}" type="pres">
      <dgm:prSet presAssocID="{36AF87B3-8C77-4507-91F7-E7D3AC196508}" presName="node" presStyleLbl="node1" presStyleIdx="3" presStyleCnt="9">
        <dgm:presLayoutVars>
          <dgm:bulletEnabled val="1"/>
        </dgm:presLayoutVars>
      </dgm:prSet>
      <dgm:spPr/>
    </dgm:pt>
    <dgm:pt modelId="{E7D2A2A4-87D4-9B42-8FF0-EC33D2590BE4}" type="pres">
      <dgm:prSet presAssocID="{A15067D1-08CE-417B-B768-6EC9846D8FB2}" presName="sibTrans" presStyleCnt="0"/>
      <dgm:spPr/>
    </dgm:pt>
    <dgm:pt modelId="{58ADEDA0-1E5F-9844-A98E-6E60A5845FCC}" type="pres">
      <dgm:prSet presAssocID="{02FDEAEC-8CB8-42FF-9ECD-740CBBEAF5B3}" presName="node" presStyleLbl="node1" presStyleIdx="4" presStyleCnt="9">
        <dgm:presLayoutVars>
          <dgm:bulletEnabled val="1"/>
        </dgm:presLayoutVars>
      </dgm:prSet>
      <dgm:spPr/>
    </dgm:pt>
    <dgm:pt modelId="{31C1AFDB-7605-CE4F-BD23-A01F5638252B}" type="pres">
      <dgm:prSet presAssocID="{7E98AFDD-CCF5-48FE-9F88-639416D5218A}" presName="sibTrans" presStyleCnt="0"/>
      <dgm:spPr/>
    </dgm:pt>
    <dgm:pt modelId="{FA4545BF-79EE-804B-B044-FA120D62B75A}" type="pres">
      <dgm:prSet presAssocID="{953A86DC-4D59-4009-A2E2-7FB2442DC989}" presName="node" presStyleLbl="node1" presStyleIdx="5" presStyleCnt="9" custLinFactNeighborX="-32078" custLinFactNeighborY="55814">
        <dgm:presLayoutVars>
          <dgm:bulletEnabled val="1"/>
        </dgm:presLayoutVars>
      </dgm:prSet>
      <dgm:spPr/>
    </dgm:pt>
    <dgm:pt modelId="{645E29D6-7574-C049-A3B3-AF312E0D548B}" type="pres">
      <dgm:prSet presAssocID="{A378833F-E9E8-4E0F-8BC3-C49BDFFEBB17}" presName="sibTrans" presStyleCnt="0"/>
      <dgm:spPr/>
    </dgm:pt>
    <dgm:pt modelId="{56ACF25F-976B-D049-A019-56BF25197397}" type="pres">
      <dgm:prSet presAssocID="{D25C2BE7-DDDE-4B96-AC8E-363C2676AD52}" presName="node" presStyleLbl="node1" presStyleIdx="6" presStyleCnt="9" custLinFactNeighborX="-11934" custLinFactNeighborY="55814">
        <dgm:presLayoutVars>
          <dgm:bulletEnabled val="1"/>
        </dgm:presLayoutVars>
      </dgm:prSet>
      <dgm:spPr/>
    </dgm:pt>
    <dgm:pt modelId="{A7B5EF59-52FC-7849-9805-FE61B64831A5}" type="pres">
      <dgm:prSet presAssocID="{FA5E3248-FDD5-4B3F-8C9D-B22C9FE2585F}" presName="sibTrans" presStyleCnt="0"/>
      <dgm:spPr/>
    </dgm:pt>
    <dgm:pt modelId="{4E9A5D71-3251-9245-936A-D98513BEE60D}" type="pres">
      <dgm:prSet presAssocID="{2F8B2563-C132-49FF-B9BD-A39E2A048631}" presName="node" presStyleLbl="node1" presStyleIdx="7" presStyleCnt="9" custLinFactNeighborX="8014" custLinFactNeighborY="55814">
        <dgm:presLayoutVars>
          <dgm:bulletEnabled val="1"/>
        </dgm:presLayoutVars>
      </dgm:prSet>
      <dgm:spPr/>
    </dgm:pt>
    <dgm:pt modelId="{B7C44835-B216-FF40-8724-19BE61691A4F}" type="pres">
      <dgm:prSet presAssocID="{610DDE1B-81B2-4ACB-B967-F77F3642958C}" presName="sibTrans" presStyleCnt="0"/>
      <dgm:spPr/>
    </dgm:pt>
    <dgm:pt modelId="{C5A5CD7C-E282-E744-919E-82CDA46B14C7}" type="pres">
      <dgm:prSet presAssocID="{C603C377-46C3-4DC0-9B90-9A0A3A89CF27}" presName="node" presStyleLbl="node1" presStyleIdx="8" presStyleCnt="9" custLinFactNeighborX="25321" custLinFactNeighborY="47376">
        <dgm:presLayoutVars>
          <dgm:bulletEnabled val="1"/>
        </dgm:presLayoutVars>
      </dgm:prSet>
      <dgm:spPr/>
    </dgm:pt>
  </dgm:ptLst>
  <dgm:cxnLst>
    <dgm:cxn modelId="{AC87BE00-8353-1C49-BE9E-D7B2F60458F4}" type="presOf" srcId="{2F8B2563-C132-49FF-B9BD-A39E2A048631}" destId="{4E9A5D71-3251-9245-936A-D98513BEE60D}" srcOrd="0" destOrd="0" presId="urn:microsoft.com/office/officeart/2005/8/layout/default"/>
    <dgm:cxn modelId="{8A941905-5229-4EFB-BED7-6E201686B0CC}" srcId="{96CCB849-8737-447F-BBE1-2FFF64E376BC}" destId="{2F8B2563-C132-49FF-B9BD-A39E2A048631}" srcOrd="7" destOrd="0" parTransId="{0DABDEAF-9E30-4E8C-BB1D-DC410676A968}" sibTransId="{610DDE1B-81B2-4ACB-B967-F77F3642958C}"/>
    <dgm:cxn modelId="{9501860E-9A18-ED45-888F-DE87C0DB7949}" type="presOf" srcId="{8CDFB0A4-3FD3-400B-A454-67D9813CDF69}" destId="{F7FCC62B-9B40-BC4B-9C3F-E5A0615BD55E}" srcOrd="0" destOrd="0" presId="urn:microsoft.com/office/officeart/2005/8/layout/default"/>
    <dgm:cxn modelId="{2B189512-42A6-6E4B-8D10-CEA1D427FFB0}" type="presOf" srcId="{36AF87B3-8C77-4507-91F7-E7D3AC196508}" destId="{1B939A31-6453-764B-8DE7-DFF217132D99}" srcOrd="0" destOrd="0" presId="urn:microsoft.com/office/officeart/2005/8/layout/default"/>
    <dgm:cxn modelId="{7D464817-1A5B-5B4D-BDA4-466209CA7022}" type="presOf" srcId="{13748425-1746-4799-9A83-ED5B2C4EDFBD}" destId="{F318F93A-13FC-2A49-ADFA-BFDF62BA0099}" srcOrd="0" destOrd="0" presId="urn:microsoft.com/office/officeart/2005/8/layout/default"/>
    <dgm:cxn modelId="{BD6E453C-5BC6-D740-91E8-69643E3DA910}" type="presOf" srcId="{96CCB849-8737-447F-BBE1-2FFF64E376BC}" destId="{9A00797F-7A8F-344D-A58D-E7D3099A073D}" srcOrd="0" destOrd="0" presId="urn:microsoft.com/office/officeart/2005/8/layout/default"/>
    <dgm:cxn modelId="{23E7B44B-EDEF-4BF9-ABF9-6307A56A0A5D}" srcId="{96CCB849-8737-447F-BBE1-2FFF64E376BC}" destId="{D25C2BE7-DDDE-4B96-AC8E-363C2676AD52}" srcOrd="6" destOrd="0" parTransId="{F4F495C3-52BB-4F46-96E3-3E744EC191E8}" sibTransId="{FA5E3248-FDD5-4B3F-8C9D-B22C9FE2585F}"/>
    <dgm:cxn modelId="{D0350563-C4AE-43FE-ABB5-788539637BE0}" srcId="{96CCB849-8737-447F-BBE1-2FFF64E376BC}" destId="{953A86DC-4D59-4009-A2E2-7FB2442DC989}" srcOrd="5" destOrd="0" parTransId="{6EC25D60-F911-4A3F-9355-8E0C45BC87DB}" sibTransId="{A378833F-E9E8-4E0F-8BC3-C49BDFFEBB17}"/>
    <dgm:cxn modelId="{E5915C6E-3B3B-8543-88A0-304E22E245F5}" type="presOf" srcId="{C603C377-46C3-4DC0-9B90-9A0A3A89CF27}" destId="{C5A5CD7C-E282-E744-919E-82CDA46B14C7}" srcOrd="0" destOrd="0" presId="urn:microsoft.com/office/officeart/2005/8/layout/default"/>
    <dgm:cxn modelId="{C41EA578-0C6D-044F-8AAA-F7952275AFB8}" type="presOf" srcId="{D25C2BE7-DDDE-4B96-AC8E-363C2676AD52}" destId="{56ACF25F-976B-D049-A019-56BF25197397}" srcOrd="0" destOrd="0" presId="urn:microsoft.com/office/officeart/2005/8/layout/default"/>
    <dgm:cxn modelId="{8AAC7887-4805-46CB-B882-1B62C79B2220}" srcId="{96CCB849-8737-447F-BBE1-2FFF64E376BC}" destId="{36AF87B3-8C77-4507-91F7-E7D3AC196508}" srcOrd="3" destOrd="0" parTransId="{2AC8556C-1902-4D17-8036-F6BFB1E1F07E}" sibTransId="{A15067D1-08CE-417B-B768-6EC9846D8FB2}"/>
    <dgm:cxn modelId="{5C88269F-ACE7-CA4A-8987-D80B04C50FAF}" type="presOf" srcId="{CE3178E3-B34B-48F6-B899-9F9CE1AC9AC9}" destId="{789C725A-DAD0-8141-9381-616233F1952F}" srcOrd="0" destOrd="0" presId="urn:microsoft.com/office/officeart/2005/8/layout/default"/>
    <dgm:cxn modelId="{A6C867BF-264B-418E-8C5A-53607D5A9330}" srcId="{96CCB849-8737-447F-BBE1-2FFF64E376BC}" destId="{02FDEAEC-8CB8-42FF-9ECD-740CBBEAF5B3}" srcOrd="4" destOrd="0" parTransId="{AC0301B4-CDD0-43E6-8D5A-B8BB83A93EE9}" sibTransId="{7E98AFDD-CCF5-48FE-9F88-639416D5218A}"/>
    <dgm:cxn modelId="{330ABAD2-B228-4F96-B0BF-E3D68F869092}" srcId="{96CCB849-8737-447F-BBE1-2FFF64E376BC}" destId="{C603C377-46C3-4DC0-9B90-9A0A3A89CF27}" srcOrd="8" destOrd="0" parTransId="{290A8EC3-DFD4-4F91-981C-C6F7265A8DFC}" sibTransId="{F727F540-FDE3-43C3-94F4-45C0032C73E1}"/>
    <dgm:cxn modelId="{D6C151EC-AC01-3649-AAF7-94E8D588B245}" type="presOf" srcId="{02FDEAEC-8CB8-42FF-9ECD-740CBBEAF5B3}" destId="{58ADEDA0-1E5F-9844-A98E-6E60A5845FCC}" srcOrd="0" destOrd="0" presId="urn:microsoft.com/office/officeart/2005/8/layout/default"/>
    <dgm:cxn modelId="{CAC074F3-4442-4B54-A762-AD3B63CB848E}" srcId="{96CCB849-8737-447F-BBE1-2FFF64E376BC}" destId="{CE3178E3-B34B-48F6-B899-9F9CE1AC9AC9}" srcOrd="1" destOrd="0" parTransId="{3960F008-EE31-421B-9B87-85395AF2C284}" sibTransId="{F5C2EE22-8B5B-4577-A076-D02722C6F5D4}"/>
    <dgm:cxn modelId="{969837F5-1D43-409B-ADE1-76B6182925B5}" srcId="{96CCB849-8737-447F-BBE1-2FFF64E376BC}" destId="{8CDFB0A4-3FD3-400B-A454-67D9813CDF69}" srcOrd="0" destOrd="0" parTransId="{ABDB612C-B88D-4736-8911-F331AF142717}" sibTransId="{3D373701-1691-4AA3-9235-0A527AD16869}"/>
    <dgm:cxn modelId="{666641F9-FC04-2F4F-A739-94CD56C98886}" type="presOf" srcId="{953A86DC-4D59-4009-A2E2-7FB2442DC989}" destId="{FA4545BF-79EE-804B-B044-FA120D62B75A}" srcOrd="0" destOrd="0" presId="urn:microsoft.com/office/officeart/2005/8/layout/default"/>
    <dgm:cxn modelId="{773676FF-0D38-4E75-9F0D-B2827B2FE616}" srcId="{96CCB849-8737-447F-BBE1-2FFF64E376BC}" destId="{13748425-1746-4799-9A83-ED5B2C4EDFBD}" srcOrd="2" destOrd="0" parTransId="{0AFD10E5-CC71-4A86-94CE-1541178B851C}" sibTransId="{3EF24BD4-5EB5-4485-967E-0C50AA847A04}"/>
    <dgm:cxn modelId="{08FF28EA-4A9F-544E-BE3E-71C6C657241B}" type="presParOf" srcId="{9A00797F-7A8F-344D-A58D-E7D3099A073D}" destId="{F7FCC62B-9B40-BC4B-9C3F-E5A0615BD55E}" srcOrd="0" destOrd="0" presId="urn:microsoft.com/office/officeart/2005/8/layout/default"/>
    <dgm:cxn modelId="{1FA73BF5-3F6D-7F44-9977-799599AEDB1B}" type="presParOf" srcId="{9A00797F-7A8F-344D-A58D-E7D3099A073D}" destId="{BE59BFD3-CEA8-E348-9CC6-6F391852F3F9}" srcOrd="1" destOrd="0" presId="urn:microsoft.com/office/officeart/2005/8/layout/default"/>
    <dgm:cxn modelId="{F14A55FC-0FC1-8C44-BCB3-8A1D71BA84F3}" type="presParOf" srcId="{9A00797F-7A8F-344D-A58D-E7D3099A073D}" destId="{789C725A-DAD0-8141-9381-616233F1952F}" srcOrd="2" destOrd="0" presId="urn:microsoft.com/office/officeart/2005/8/layout/default"/>
    <dgm:cxn modelId="{5F6F7249-419A-E646-8B89-C484E05E02D2}" type="presParOf" srcId="{9A00797F-7A8F-344D-A58D-E7D3099A073D}" destId="{250F0F61-6002-0C4E-9F31-AA4A8266095D}" srcOrd="3" destOrd="0" presId="urn:microsoft.com/office/officeart/2005/8/layout/default"/>
    <dgm:cxn modelId="{E0F0B29D-C1A8-B245-84AC-E266B6F5EA9E}" type="presParOf" srcId="{9A00797F-7A8F-344D-A58D-E7D3099A073D}" destId="{F318F93A-13FC-2A49-ADFA-BFDF62BA0099}" srcOrd="4" destOrd="0" presId="urn:microsoft.com/office/officeart/2005/8/layout/default"/>
    <dgm:cxn modelId="{5F967228-3158-084C-BC2C-C4F45A13E78F}" type="presParOf" srcId="{9A00797F-7A8F-344D-A58D-E7D3099A073D}" destId="{AE53842D-52C6-6C4D-9080-D53D136A7524}" srcOrd="5" destOrd="0" presId="urn:microsoft.com/office/officeart/2005/8/layout/default"/>
    <dgm:cxn modelId="{E727E5EF-0EB2-2243-AA45-0A5ECF1B0206}" type="presParOf" srcId="{9A00797F-7A8F-344D-A58D-E7D3099A073D}" destId="{1B939A31-6453-764B-8DE7-DFF217132D99}" srcOrd="6" destOrd="0" presId="urn:microsoft.com/office/officeart/2005/8/layout/default"/>
    <dgm:cxn modelId="{741E9CF3-028D-3C46-BACD-368CF9D2868A}" type="presParOf" srcId="{9A00797F-7A8F-344D-A58D-E7D3099A073D}" destId="{E7D2A2A4-87D4-9B42-8FF0-EC33D2590BE4}" srcOrd="7" destOrd="0" presId="urn:microsoft.com/office/officeart/2005/8/layout/default"/>
    <dgm:cxn modelId="{F3C44A56-7D03-CE4B-B8A9-ACA94D34C737}" type="presParOf" srcId="{9A00797F-7A8F-344D-A58D-E7D3099A073D}" destId="{58ADEDA0-1E5F-9844-A98E-6E60A5845FCC}" srcOrd="8" destOrd="0" presId="urn:microsoft.com/office/officeart/2005/8/layout/default"/>
    <dgm:cxn modelId="{29E1E79D-D71B-C743-9537-7C5D0C7D335D}" type="presParOf" srcId="{9A00797F-7A8F-344D-A58D-E7D3099A073D}" destId="{31C1AFDB-7605-CE4F-BD23-A01F5638252B}" srcOrd="9" destOrd="0" presId="urn:microsoft.com/office/officeart/2005/8/layout/default"/>
    <dgm:cxn modelId="{9AC4DBB5-4C58-2344-A2CA-7C2DB1B6D997}" type="presParOf" srcId="{9A00797F-7A8F-344D-A58D-E7D3099A073D}" destId="{FA4545BF-79EE-804B-B044-FA120D62B75A}" srcOrd="10" destOrd="0" presId="urn:microsoft.com/office/officeart/2005/8/layout/default"/>
    <dgm:cxn modelId="{1E0E5C6C-1414-5249-86DE-9C511924AB70}" type="presParOf" srcId="{9A00797F-7A8F-344D-A58D-E7D3099A073D}" destId="{645E29D6-7574-C049-A3B3-AF312E0D548B}" srcOrd="11" destOrd="0" presId="urn:microsoft.com/office/officeart/2005/8/layout/default"/>
    <dgm:cxn modelId="{408C74CC-B93F-E144-8479-57AE2E0AEEE2}" type="presParOf" srcId="{9A00797F-7A8F-344D-A58D-E7D3099A073D}" destId="{56ACF25F-976B-D049-A019-56BF25197397}" srcOrd="12" destOrd="0" presId="urn:microsoft.com/office/officeart/2005/8/layout/default"/>
    <dgm:cxn modelId="{C5AB5B93-3AA8-F84B-9EE8-A93C37C67AC1}" type="presParOf" srcId="{9A00797F-7A8F-344D-A58D-E7D3099A073D}" destId="{A7B5EF59-52FC-7849-9805-FE61B64831A5}" srcOrd="13" destOrd="0" presId="urn:microsoft.com/office/officeart/2005/8/layout/default"/>
    <dgm:cxn modelId="{5DF294B7-4060-9F4B-ACAF-29A59699BCF5}" type="presParOf" srcId="{9A00797F-7A8F-344D-A58D-E7D3099A073D}" destId="{4E9A5D71-3251-9245-936A-D98513BEE60D}" srcOrd="14" destOrd="0" presId="urn:microsoft.com/office/officeart/2005/8/layout/default"/>
    <dgm:cxn modelId="{7B75BEA4-A6E6-B043-90D7-C24C3D5328CC}" type="presParOf" srcId="{9A00797F-7A8F-344D-A58D-E7D3099A073D}" destId="{B7C44835-B216-FF40-8724-19BE61691A4F}" srcOrd="15" destOrd="0" presId="urn:microsoft.com/office/officeart/2005/8/layout/default"/>
    <dgm:cxn modelId="{7D04BC61-EB7E-A045-A351-8CAA54041CE3}" type="presParOf" srcId="{9A00797F-7A8F-344D-A58D-E7D3099A073D}" destId="{C5A5CD7C-E282-E744-919E-82CDA46B14C7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EF231C-D87A-4E70-BD13-1E55027387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58E8B40-AA9E-4D3E-8EB1-03C837B20E8B}">
      <dgm:prSet/>
      <dgm:spPr/>
      <dgm:t>
        <a:bodyPr/>
        <a:lstStyle/>
        <a:p>
          <a:r>
            <a:rPr lang="en-US" dirty="0"/>
            <a:t>The difference in energy consumption units paid by an end user, who has a retro fitted emission less building model can use our prediction to confirm his savings.</a:t>
          </a:r>
        </a:p>
      </dgm:t>
    </dgm:pt>
    <dgm:pt modelId="{2EA0AFDE-78B5-437A-BD92-4A01967CAFC7}" type="parTrans" cxnId="{82B42A6B-DC35-402E-9A5E-04DE611157B9}">
      <dgm:prSet/>
      <dgm:spPr/>
      <dgm:t>
        <a:bodyPr/>
        <a:lstStyle/>
        <a:p>
          <a:endParaRPr lang="en-US"/>
        </a:p>
      </dgm:t>
    </dgm:pt>
    <dgm:pt modelId="{2F82E19A-79B6-4B66-AF5F-8A934C580A7B}" type="sibTrans" cxnId="{82B42A6B-DC35-402E-9A5E-04DE611157B9}">
      <dgm:prSet/>
      <dgm:spPr/>
      <dgm:t>
        <a:bodyPr/>
        <a:lstStyle/>
        <a:p>
          <a:endParaRPr lang="en-US"/>
        </a:p>
      </dgm:t>
    </dgm:pt>
    <dgm:pt modelId="{02809768-49E3-4811-90A3-EE7FB0B0F7F8}">
      <dgm:prSet/>
      <dgm:spPr/>
      <dgm:t>
        <a:bodyPr/>
        <a:lstStyle/>
        <a:p>
          <a:r>
            <a:rPr lang="en-US" dirty="0"/>
            <a:t>Annual savings = energy bills paid according to our prediction without any modern retro fittings– Energy bills paid with retro fitted model </a:t>
          </a:r>
        </a:p>
      </dgm:t>
    </dgm:pt>
    <dgm:pt modelId="{4D648016-B534-4010-A042-6659BF57A8DE}" type="parTrans" cxnId="{82DE8727-7188-4AD4-AB25-74A5C7D702A5}">
      <dgm:prSet/>
      <dgm:spPr/>
      <dgm:t>
        <a:bodyPr/>
        <a:lstStyle/>
        <a:p>
          <a:endParaRPr lang="en-US"/>
        </a:p>
      </dgm:t>
    </dgm:pt>
    <dgm:pt modelId="{6E2977AB-93E9-45D7-ADE5-1EA80723CACA}" type="sibTrans" cxnId="{82DE8727-7188-4AD4-AB25-74A5C7D702A5}">
      <dgm:prSet/>
      <dgm:spPr/>
      <dgm:t>
        <a:bodyPr/>
        <a:lstStyle/>
        <a:p>
          <a:endParaRPr lang="en-US"/>
        </a:p>
      </dgm:t>
    </dgm:pt>
    <dgm:pt modelId="{1D7CE10B-9D1D-4E4C-A3D0-7B62E05EC5E8}">
      <dgm:prSet/>
      <dgm:spPr/>
      <dgm:t>
        <a:bodyPr/>
        <a:lstStyle/>
        <a:p>
          <a:r>
            <a:rPr lang="en-US" dirty="0"/>
            <a:t>Pay-for-performance financing, the building owner makes payments based on the difference between their real energy consumption and what they would have used without any retrofits. </a:t>
          </a:r>
        </a:p>
      </dgm:t>
    </dgm:pt>
    <dgm:pt modelId="{B8D13875-E815-4CF8-9C06-5BDE7A83BD26}" type="parTrans" cxnId="{F1ECAA0A-58E1-4F08-9362-AF020668BF49}">
      <dgm:prSet/>
      <dgm:spPr/>
      <dgm:t>
        <a:bodyPr/>
        <a:lstStyle/>
        <a:p>
          <a:endParaRPr lang="en-US"/>
        </a:p>
      </dgm:t>
    </dgm:pt>
    <dgm:pt modelId="{281D2D2E-5DC9-4CA2-9FA8-14544DD807E6}" type="sibTrans" cxnId="{F1ECAA0A-58E1-4F08-9362-AF020668BF49}">
      <dgm:prSet/>
      <dgm:spPr/>
      <dgm:t>
        <a:bodyPr/>
        <a:lstStyle/>
        <a:p>
          <a:endParaRPr lang="en-US"/>
        </a:p>
      </dgm:t>
    </dgm:pt>
    <dgm:pt modelId="{0932C76B-E8EF-4E05-AB30-AF16509103A3}" type="pres">
      <dgm:prSet presAssocID="{2EEF231C-D87A-4E70-BD13-1E5502738725}" presName="root" presStyleCnt="0">
        <dgm:presLayoutVars>
          <dgm:dir/>
          <dgm:resizeHandles val="exact"/>
        </dgm:presLayoutVars>
      </dgm:prSet>
      <dgm:spPr/>
    </dgm:pt>
    <dgm:pt modelId="{161FA9F0-10C7-476F-8375-0788B67E15AF}" type="pres">
      <dgm:prSet presAssocID="{758E8B40-AA9E-4D3E-8EB1-03C837B20E8B}" presName="compNode" presStyleCnt="0"/>
      <dgm:spPr/>
    </dgm:pt>
    <dgm:pt modelId="{937FD642-2405-447C-95E0-4547E5BD78CF}" type="pres">
      <dgm:prSet presAssocID="{758E8B40-AA9E-4D3E-8EB1-03C837B20E8B}" presName="bgRect" presStyleLbl="bgShp" presStyleIdx="0" presStyleCnt="3"/>
      <dgm:spPr/>
    </dgm:pt>
    <dgm:pt modelId="{8F716586-1D53-4D14-822E-0F9E8C8A168C}" type="pres">
      <dgm:prSet presAssocID="{758E8B40-AA9E-4D3E-8EB1-03C837B20E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9965726D-E249-408A-A2F5-46D599AF5232}" type="pres">
      <dgm:prSet presAssocID="{758E8B40-AA9E-4D3E-8EB1-03C837B20E8B}" presName="spaceRect" presStyleCnt="0"/>
      <dgm:spPr/>
    </dgm:pt>
    <dgm:pt modelId="{8548D524-C5DD-4641-8C28-A7B6414B8E67}" type="pres">
      <dgm:prSet presAssocID="{758E8B40-AA9E-4D3E-8EB1-03C837B20E8B}" presName="parTx" presStyleLbl="revTx" presStyleIdx="0" presStyleCnt="3">
        <dgm:presLayoutVars>
          <dgm:chMax val="0"/>
          <dgm:chPref val="0"/>
        </dgm:presLayoutVars>
      </dgm:prSet>
      <dgm:spPr/>
    </dgm:pt>
    <dgm:pt modelId="{A45E2BBB-36AB-4935-888A-144DFCDE32E3}" type="pres">
      <dgm:prSet presAssocID="{2F82E19A-79B6-4B66-AF5F-8A934C580A7B}" presName="sibTrans" presStyleCnt="0"/>
      <dgm:spPr/>
    </dgm:pt>
    <dgm:pt modelId="{90757395-6CC1-44E0-B0FF-978949A392BF}" type="pres">
      <dgm:prSet presAssocID="{02809768-49E3-4811-90A3-EE7FB0B0F7F8}" presName="compNode" presStyleCnt="0"/>
      <dgm:spPr/>
    </dgm:pt>
    <dgm:pt modelId="{41C57109-2C7A-4C2B-A8BE-28E02D827951}" type="pres">
      <dgm:prSet presAssocID="{02809768-49E3-4811-90A3-EE7FB0B0F7F8}" presName="bgRect" presStyleLbl="bgShp" presStyleIdx="1" presStyleCnt="3"/>
      <dgm:spPr/>
    </dgm:pt>
    <dgm:pt modelId="{DF814AC4-09DB-48CA-9C48-837D1BCB115C}" type="pres">
      <dgm:prSet presAssocID="{02809768-49E3-4811-90A3-EE7FB0B0F7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EA391CA-D814-4193-AD24-06AA59F63379}" type="pres">
      <dgm:prSet presAssocID="{02809768-49E3-4811-90A3-EE7FB0B0F7F8}" presName="spaceRect" presStyleCnt="0"/>
      <dgm:spPr/>
    </dgm:pt>
    <dgm:pt modelId="{70FA99D5-DB74-491D-B739-87F0B34D8DB3}" type="pres">
      <dgm:prSet presAssocID="{02809768-49E3-4811-90A3-EE7FB0B0F7F8}" presName="parTx" presStyleLbl="revTx" presStyleIdx="1" presStyleCnt="3">
        <dgm:presLayoutVars>
          <dgm:chMax val="0"/>
          <dgm:chPref val="0"/>
        </dgm:presLayoutVars>
      </dgm:prSet>
      <dgm:spPr/>
    </dgm:pt>
    <dgm:pt modelId="{7749CA43-7A8C-4DCA-8863-EE30E7A7D95B}" type="pres">
      <dgm:prSet presAssocID="{6E2977AB-93E9-45D7-ADE5-1EA80723CACA}" presName="sibTrans" presStyleCnt="0"/>
      <dgm:spPr/>
    </dgm:pt>
    <dgm:pt modelId="{46550376-004C-4CD5-A82C-DF8E358982EF}" type="pres">
      <dgm:prSet presAssocID="{1D7CE10B-9D1D-4E4C-A3D0-7B62E05EC5E8}" presName="compNode" presStyleCnt="0"/>
      <dgm:spPr/>
    </dgm:pt>
    <dgm:pt modelId="{A75D5D29-F936-43C2-9436-ED659CFD81B1}" type="pres">
      <dgm:prSet presAssocID="{1D7CE10B-9D1D-4E4C-A3D0-7B62E05EC5E8}" presName="bgRect" presStyleLbl="bgShp" presStyleIdx="2" presStyleCnt="3"/>
      <dgm:spPr/>
    </dgm:pt>
    <dgm:pt modelId="{1757363D-D91A-4AE9-BB8E-5D0501379327}" type="pres">
      <dgm:prSet presAssocID="{1D7CE10B-9D1D-4E4C-A3D0-7B62E05EC5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1168A487-B6EF-4842-9A6D-3DB297D3F35E}" type="pres">
      <dgm:prSet presAssocID="{1D7CE10B-9D1D-4E4C-A3D0-7B62E05EC5E8}" presName="spaceRect" presStyleCnt="0"/>
      <dgm:spPr/>
    </dgm:pt>
    <dgm:pt modelId="{7C86CAD2-86BD-4D88-99C0-FF1C67341D73}" type="pres">
      <dgm:prSet presAssocID="{1D7CE10B-9D1D-4E4C-A3D0-7B62E05EC5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1ECAA0A-58E1-4F08-9362-AF020668BF49}" srcId="{2EEF231C-D87A-4E70-BD13-1E5502738725}" destId="{1D7CE10B-9D1D-4E4C-A3D0-7B62E05EC5E8}" srcOrd="2" destOrd="0" parTransId="{B8D13875-E815-4CF8-9C06-5BDE7A83BD26}" sibTransId="{281D2D2E-5DC9-4CA2-9FA8-14544DD807E6}"/>
    <dgm:cxn modelId="{82DE8727-7188-4AD4-AB25-74A5C7D702A5}" srcId="{2EEF231C-D87A-4E70-BD13-1E5502738725}" destId="{02809768-49E3-4811-90A3-EE7FB0B0F7F8}" srcOrd="1" destOrd="0" parTransId="{4D648016-B534-4010-A042-6659BF57A8DE}" sibTransId="{6E2977AB-93E9-45D7-ADE5-1EA80723CACA}"/>
    <dgm:cxn modelId="{DB82B52A-E481-403F-8508-AFFCE7658377}" type="presOf" srcId="{758E8B40-AA9E-4D3E-8EB1-03C837B20E8B}" destId="{8548D524-C5DD-4641-8C28-A7B6414B8E67}" srcOrd="0" destOrd="0" presId="urn:microsoft.com/office/officeart/2018/2/layout/IconVerticalSolidList"/>
    <dgm:cxn modelId="{8A071B54-0E0C-47D5-9BAF-027FC296E3D0}" type="presOf" srcId="{1D7CE10B-9D1D-4E4C-A3D0-7B62E05EC5E8}" destId="{7C86CAD2-86BD-4D88-99C0-FF1C67341D73}" srcOrd="0" destOrd="0" presId="urn:microsoft.com/office/officeart/2018/2/layout/IconVerticalSolidList"/>
    <dgm:cxn modelId="{477CA957-8181-40FE-BFBB-CF9313FB9774}" type="presOf" srcId="{2EEF231C-D87A-4E70-BD13-1E5502738725}" destId="{0932C76B-E8EF-4E05-AB30-AF16509103A3}" srcOrd="0" destOrd="0" presId="urn:microsoft.com/office/officeart/2018/2/layout/IconVerticalSolidList"/>
    <dgm:cxn modelId="{9CF3AF5F-4FB2-4EA3-9473-DC7D976D6625}" type="presOf" srcId="{02809768-49E3-4811-90A3-EE7FB0B0F7F8}" destId="{70FA99D5-DB74-491D-B739-87F0B34D8DB3}" srcOrd="0" destOrd="0" presId="urn:microsoft.com/office/officeart/2018/2/layout/IconVerticalSolidList"/>
    <dgm:cxn modelId="{82B42A6B-DC35-402E-9A5E-04DE611157B9}" srcId="{2EEF231C-D87A-4E70-BD13-1E5502738725}" destId="{758E8B40-AA9E-4D3E-8EB1-03C837B20E8B}" srcOrd="0" destOrd="0" parTransId="{2EA0AFDE-78B5-437A-BD92-4A01967CAFC7}" sibTransId="{2F82E19A-79B6-4B66-AF5F-8A934C580A7B}"/>
    <dgm:cxn modelId="{C9FC9DE3-C2E6-48A2-A74A-271BFDEEA29A}" type="presParOf" srcId="{0932C76B-E8EF-4E05-AB30-AF16509103A3}" destId="{161FA9F0-10C7-476F-8375-0788B67E15AF}" srcOrd="0" destOrd="0" presId="urn:microsoft.com/office/officeart/2018/2/layout/IconVerticalSolidList"/>
    <dgm:cxn modelId="{0E106091-C797-4DE1-9828-A87425333B61}" type="presParOf" srcId="{161FA9F0-10C7-476F-8375-0788B67E15AF}" destId="{937FD642-2405-447C-95E0-4547E5BD78CF}" srcOrd="0" destOrd="0" presId="urn:microsoft.com/office/officeart/2018/2/layout/IconVerticalSolidList"/>
    <dgm:cxn modelId="{F69BF450-CA46-47BC-9D32-9432A1E7AFBF}" type="presParOf" srcId="{161FA9F0-10C7-476F-8375-0788B67E15AF}" destId="{8F716586-1D53-4D14-822E-0F9E8C8A168C}" srcOrd="1" destOrd="0" presId="urn:microsoft.com/office/officeart/2018/2/layout/IconVerticalSolidList"/>
    <dgm:cxn modelId="{A8CE3C5E-CD6A-43E6-8F73-48829EA773C3}" type="presParOf" srcId="{161FA9F0-10C7-476F-8375-0788B67E15AF}" destId="{9965726D-E249-408A-A2F5-46D599AF5232}" srcOrd="2" destOrd="0" presId="urn:microsoft.com/office/officeart/2018/2/layout/IconVerticalSolidList"/>
    <dgm:cxn modelId="{B1092CF6-7CEA-49D8-9491-6F9219DC2A96}" type="presParOf" srcId="{161FA9F0-10C7-476F-8375-0788B67E15AF}" destId="{8548D524-C5DD-4641-8C28-A7B6414B8E67}" srcOrd="3" destOrd="0" presId="urn:microsoft.com/office/officeart/2018/2/layout/IconVerticalSolidList"/>
    <dgm:cxn modelId="{5CA55449-B0C0-4D9E-A5F9-754628F9E6D3}" type="presParOf" srcId="{0932C76B-E8EF-4E05-AB30-AF16509103A3}" destId="{A45E2BBB-36AB-4935-888A-144DFCDE32E3}" srcOrd="1" destOrd="0" presId="urn:microsoft.com/office/officeart/2018/2/layout/IconVerticalSolidList"/>
    <dgm:cxn modelId="{D3966878-1F57-4C92-AA45-125436CE489A}" type="presParOf" srcId="{0932C76B-E8EF-4E05-AB30-AF16509103A3}" destId="{90757395-6CC1-44E0-B0FF-978949A392BF}" srcOrd="2" destOrd="0" presId="urn:microsoft.com/office/officeart/2018/2/layout/IconVerticalSolidList"/>
    <dgm:cxn modelId="{509C01CE-3A71-4905-820D-EF4C1E1F6DCA}" type="presParOf" srcId="{90757395-6CC1-44E0-B0FF-978949A392BF}" destId="{41C57109-2C7A-4C2B-A8BE-28E02D827951}" srcOrd="0" destOrd="0" presId="urn:microsoft.com/office/officeart/2018/2/layout/IconVerticalSolidList"/>
    <dgm:cxn modelId="{9938942F-E814-4EDD-BA9D-FBB4B2FE9975}" type="presParOf" srcId="{90757395-6CC1-44E0-B0FF-978949A392BF}" destId="{DF814AC4-09DB-48CA-9C48-837D1BCB115C}" srcOrd="1" destOrd="0" presId="urn:microsoft.com/office/officeart/2018/2/layout/IconVerticalSolidList"/>
    <dgm:cxn modelId="{7483DBEB-43C6-4BD4-9B2F-7DA5FA9F0D32}" type="presParOf" srcId="{90757395-6CC1-44E0-B0FF-978949A392BF}" destId="{4EA391CA-D814-4193-AD24-06AA59F63379}" srcOrd="2" destOrd="0" presId="urn:microsoft.com/office/officeart/2018/2/layout/IconVerticalSolidList"/>
    <dgm:cxn modelId="{1067684D-D772-43B3-B439-7059BF80AAA6}" type="presParOf" srcId="{90757395-6CC1-44E0-B0FF-978949A392BF}" destId="{70FA99D5-DB74-491D-B739-87F0B34D8DB3}" srcOrd="3" destOrd="0" presId="urn:microsoft.com/office/officeart/2018/2/layout/IconVerticalSolidList"/>
    <dgm:cxn modelId="{D6CB3324-85C2-4C27-9176-1D065D00940E}" type="presParOf" srcId="{0932C76B-E8EF-4E05-AB30-AF16509103A3}" destId="{7749CA43-7A8C-4DCA-8863-EE30E7A7D95B}" srcOrd="3" destOrd="0" presId="urn:microsoft.com/office/officeart/2018/2/layout/IconVerticalSolidList"/>
    <dgm:cxn modelId="{67C6C9D0-B1C4-4AF7-8CAA-D43E9F29CD7E}" type="presParOf" srcId="{0932C76B-E8EF-4E05-AB30-AF16509103A3}" destId="{46550376-004C-4CD5-A82C-DF8E358982EF}" srcOrd="4" destOrd="0" presId="urn:microsoft.com/office/officeart/2018/2/layout/IconVerticalSolidList"/>
    <dgm:cxn modelId="{F0A263A7-FA40-460F-8E26-B34B051CC9E8}" type="presParOf" srcId="{46550376-004C-4CD5-A82C-DF8E358982EF}" destId="{A75D5D29-F936-43C2-9436-ED659CFD81B1}" srcOrd="0" destOrd="0" presId="urn:microsoft.com/office/officeart/2018/2/layout/IconVerticalSolidList"/>
    <dgm:cxn modelId="{FBD3A134-9FE2-424A-90FB-C73AF2CA42DD}" type="presParOf" srcId="{46550376-004C-4CD5-A82C-DF8E358982EF}" destId="{1757363D-D91A-4AE9-BB8E-5D0501379327}" srcOrd="1" destOrd="0" presId="urn:microsoft.com/office/officeart/2018/2/layout/IconVerticalSolidList"/>
    <dgm:cxn modelId="{A66158DF-B817-4029-9A96-FB7E06728FC1}" type="presParOf" srcId="{46550376-004C-4CD5-A82C-DF8E358982EF}" destId="{1168A487-B6EF-4842-9A6D-3DB297D3F35E}" srcOrd="2" destOrd="0" presId="urn:microsoft.com/office/officeart/2018/2/layout/IconVerticalSolidList"/>
    <dgm:cxn modelId="{49335C9B-1495-4051-AF1A-C32B7876007D}" type="presParOf" srcId="{46550376-004C-4CD5-A82C-DF8E358982EF}" destId="{7C86CAD2-86BD-4D88-99C0-FF1C67341D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CC62B-9B40-BC4B-9C3F-E5A0615BD55E}">
      <dsp:nvSpPr>
        <dsp:cNvPr id="0" name=""/>
        <dsp:cNvSpPr/>
      </dsp:nvSpPr>
      <dsp:spPr>
        <a:xfrm>
          <a:off x="3804" y="623397"/>
          <a:ext cx="2059619" cy="123577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Import necessary Libraries &amp; Modules </a:t>
          </a:r>
        </a:p>
      </dsp:txBody>
      <dsp:txXfrm>
        <a:off x="3804" y="623397"/>
        <a:ext cx="2059619" cy="1235771"/>
      </dsp:txXfrm>
    </dsp:sp>
    <dsp:sp modelId="{789C725A-DAD0-8141-9381-616233F1952F}">
      <dsp:nvSpPr>
        <dsp:cNvPr id="0" name=""/>
        <dsp:cNvSpPr/>
      </dsp:nvSpPr>
      <dsp:spPr>
        <a:xfrm>
          <a:off x="2269385" y="623397"/>
          <a:ext cx="2059619" cy="1235771"/>
        </a:xfrm>
        <a:prstGeom prst="rect">
          <a:avLst/>
        </a:prstGeom>
        <a:gradFill rotWithShape="0">
          <a:gsLst>
            <a:gs pos="0">
              <a:schemeClr val="accent2">
                <a:hueOff val="-88757"/>
                <a:satOff val="-733"/>
                <a:lumOff val="-1569"/>
                <a:alphaOff val="0"/>
                <a:tint val="96000"/>
                <a:lumMod val="104000"/>
              </a:schemeClr>
            </a:gs>
            <a:gs pos="100000">
              <a:schemeClr val="accent2">
                <a:hueOff val="-88757"/>
                <a:satOff val="-733"/>
                <a:lumOff val="-156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Load Dataset</a:t>
          </a:r>
        </a:p>
      </dsp:txBody>
      <dsp:txXfrm>
        <a:off x="2269385" y="623397"/>
        <a:ext cx="2059619" cy="1235771"/>
      </dsp:txXfrm>
    </dsp:sp>
    <dsp:sp modelId="{F318F93A-13FC-2A49-ADFA-BFDF62BA0099}">
      <dsp:nvSpPr>
        <dsp:cNvPr id="0" name=""/>
        <dsp:cNvSpPr/>
      </dsp:nvSpPr>
      <dsp:spPr>
        <a:xfrm>
          <a:off x="4534967" y="623397"/>
          <a:ext cx="2059619" cy="1235771"/>
        </a:xfrm>
        <a:prstGeom prst="rect">
          <a:avLst/>
        </a:prstGeom>
        <a:gradFill rotWithShape="0">
          <a:gsLst>
            <a:gs pos="0">
              <a:schemeClr val="accent2">
                <a:hueOff val="-177515"/>
                <a:satOff val="-1467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-177515"/>
                <a:satOff val="-1467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Preprocessing  align timestamp, Fill Nan's</a:t>
          </a:r>
        </a:p>
      </dsp:txBody>
      <dsp:txXfrm>
        <a:off x="4534967" y="623397"/>
        <a:ext cx="2059619" cy="1235771"/>
      </dsp:txXfrm>
    </dsp:sp>
    <dsp:sp modelId="{1B939A31-6453-764B-8DE7-DFF217132D99}">
      <dsp:nvSpPr>
        <dsp:cNvPr id="0" name=""/>
        <dsp:cNvSpPr/>
      </dsp:nvSpPr>
      <dsp:spPr>
        <a:xfrm>
          <a:off x="6800548" y="623397"/>
          <a:ext cx="2059619" cy="1235771"/>
        </a:xfrm>
        <a:prstGeom prst="rect">
          <a:avLst/>
        </a:prstGeom>
        <a:gradFill rotWithShape="0">
          <a:gsLst>
            <a:gs pos="0">
              <a:schemeClr val="accent2">
                <a:hueOff val="-266272"/>
                <a:satOff val="-2200"/>
                <a:lumOff val="-4706"/>
                <a:alphaOff val="0"/>
                <a:tint val="96000"/>
                <a:lumMod val="104000"/>
              </a:schemeClr>
            </a:gs>
            <a:gs pos="100000">
              <a:schemeClr val="accent2">
                <a:hueOff val="-266272"/>
                <a:satOff val="-2200"/>
                <a:lumOff val="-470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Delete unnecessary data frames to reduce memory usage</a:t>
          </a:r>
        </a:p>
      </dsp:txBody>
      <dsp:txXfrm>
        <a:off x="6800548" y="623397"/>
        <a:ext cx="2059619" cy="1235771"/>
      </dsp:txXfrm>
    </dsp:sp>
    <dsp:sp modelId="{58ADEDA0-1E5F-9844-A98E-6E60A5845FCC}">
      <dsp:nvSpPr>
        <dsp:cNvPr id="0" name=""/>
        <dsp:cNvSpPr/>
      </dsp:nvSpPr>
      <dsp:spPr>
        <a:xfrm>
          <a:off x="9066130" y="623397"/>
          <a:ext cx="2059619" cy="1235771"/>
        </a:xfrm>
        <a:prstGeom prst="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Visualization  </a:t>
          </a:r>
        </a:p>
      </dsp:txBody>
      <dsp:txXfrm>
        <a:off x="9066130" y="623397"/>
        <a:ext cx="2059619" cy="1235771"/>
      </dsp:txXfrm>
    </dsp:sp>
    <dsp:sp modelId="{FA4545BF-79EE-804B-B044-FA120D62B75A}">
      <dsp:nvSpPr>
        <dsp:cNvPr id="0" name=""/>
        <dsp:cNvSpPr/>
      </dsp:nvSpPr>
      <dsp:spPr>
        <a:xfrm>
          <a:off x="475910" y="2688528"/>
          <a:ext cx="2059619" cy="1235771"/>
        </a:xfrm>
        <a:prstGeom prst="rect">
          <a:avLst/>
        </a:prstGeom>
        <a:gradFill rotWithShape="0">
          <a:gsLst>
            <a:gs pos="0">
              <a:schemeClr val="accent2">
                <a:hueOff val="-443787"/>
                <a:satOff val="-3667"/>
                <a:lumOff val="-7843"/>
                <a:alphaOff val="0"/>
                <a:tint val="96000"/>
                <a:lumMod val="104000"/>
              </a:schemeClr>
            </a:gs>
            <a:gs pos="100000">
              <a:schemeClr val="accent2">
                <a:hueOff val="-443787"/>
                <a:satOff val="-3667"/>
                <a:lumOff val="-784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Engineering</a:t>
          </a:r>
        </a:p>
      </dsp:txBody>
      <dsp:txXfrm>
        <a:off x="475910" y="2688528"/>
        <a:ext cx="2059619" cy="1235771"/>
      </dsp:txXfrm>
    </dsp:sp>
    <dsp:sp modelId="{56ACF25F-976B-D049-A019-56BF25197397}">
      <dsp:nvSpPr>
        <dsp:cNvPr id="0" name=""/>
        <dsp:cNvSpPr/>
      </dsp:nvSpPr>
      <dsp:spPr>
        <a:xfrm>
          <a:off x="3156381" y="2688528"/>
          <a:ext cx="2059619" cy="1235771"/>
        </a:xfrm>
        <a:prstGeom prst="rect">
          <a:avLst/>
        </a:prstGeom>
        <a:gradFill rotWithShape="0">
          <a:gsLst>
            <a:gs pos="0">
              <a:schemeClr val="accent2">
                <a:hueOff val="-532544"/>
                <a:satOff val="-4401"/>
                <a:lumOff val="-9412"/>
                <a:alphaOff val="0"/>
                <a:tint val="96000"/>
                <a:lumMod val="104000"/>
              </a:schemeClr>
            </a:gs>
            <a:gs pos="100000">
              <a:schemeClr val="accent2">
                <a:hueOff val="-532544"/>
                <a:satOff val="-4401"/>
                <a:lumOff val="-941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Build LGB model</a:t>
          </a:r>
        </a:p>
      </dsp:txBody>
      <dsp:txXfrm>
        <a:off x="3156381" y="2688528"/>
        <a:ext cx="2059619" cy="1235771"/>
      </dsp:txXfrm>
    </dsp:sp>
    <dsp:sp modelId="{4E9A5D71-3251-9245-936A-D98513BEE60D}">
      <dsp:nvSpPr>
        <dsp:cNvPr id="0" name=""/>
        <dsp:cNvSpPr/>
      </dsp:nvSpPr>
      <dsp:spPr>
        <a:xfrm>
          <a:off x="5832815" y="2688528"/>
          <a:ext cx="2059619" cy="1235771"/>
        </a:xfrm>
        <a:prstGeom prst="rect">
          <a:avLst/>
        </a:prstGeom>
        <a:gradFill rotWithShape="0">
          <a:gsLst>
            <a:gs pos="0">
              <a:schemeClr val="accent2">
                <a:hueOff val="-621302"/>
                <a:satOff val="-5134"/>
                <a:lumOff val="-10980"/>
                <a:alphaOff val="0"/>
                <a:tint val="96000"/>
                <a:lumMod val="104000"/>
              </a:schemeClr>
            </a:gs>
            <a:gs pos="100000">
              <a:schemeClr val="accent2">
                <a:hueOff val="-621302"/>
                <a:satOff val="-5134"/>
                <a:lumOff val="-1098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Training</a:t>
          </a:r>
        </a:p>
      </dsp:txBody>
      <dsp:txXfrm>
        <a:off x="5832815" y="2688528"/>
        <a:ext cx="2059619" cy="1235771"/>
      </dsp:txXfrm>
    </dsp:sp>
    <dsp:sp modelId="{C5A5CD7C-E282-E744-919E-82CDA46B14C7}">
      <dsp:nvSpPr>
        <dsp:cNvPr id="0" name=""/>
        <dsp:cNvSpPr/>
      </dsp:nvSpPr>
      <dsp:spPr>
        <a:xfrm>
          <a:off x="8454855" y="2650590"/>
          <a:ext cx="2059619" cy="1235771"/>
        </a:xfrm>
        <a:prstGeom prst="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Result</a:t>
          </a:r>
        </a:p>
      </dsp:txBody>
      <dsp:txXfrm>
        <a:off x="8454855" y="2650590"/>
        <a:ext cx="2059619" cy="1235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7FD642-2405-447C-95E0-4547E5BD78CF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16586-1D53-4D14-822E-0F9E8C8A168C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8D524-C5DD-4641-8C28-A7B6414B8E67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difference in energy consumption units paid by an end user, who has a retro fitted emission less building model can use our prediction to confirm his savings.</a:t>
          </a:r>
        </a:p>
      </dsp:txBody>
      <dsp:txXfrm>
        <a:off x="1616455" y="598"/>
        <a:ext cx="4649555" cy="1399528"/>
      </dsp:txXfrm>
    </dsp:sp>
    <dsp:sp modelId="{41C57109-2C7A-4C2B-A8BE-28E02D827951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14AC4-09DB-48CA-9C48-837D1BCB115C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A99D5-DB74-491D-B739-87F0B34D8DB3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Annual savings = energy bills paid according to our prediction without any modern retro fittings– Energy bills paid with retro fitted model </a:t>
          </a:r>
        </a:p>
      </dsp:txBody>
      <dsp:txXfrm>
        <a:off x="1616455" y="1750009"/>
        <a:ext cx="4649555" cy="1399528"/>
      </dsp:txXfrm>
    </dsp:sp>
    <dsp:sp modelId="{A75D5D29-F936-43C2-9436-ED659CFD81B1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7363D-D91A-4AE9-BB8E-5D0501379327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6CAD2-86BD-4D88-99C0-FF1C67341D73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Pay-for-performance financing, the building owner makes payments based on the difference between their real energy consumption and what they would have used without any retrofits. </a:t>
          </a:r>
        </a:p>
      </dsp:txBody>
      <dsp:txXfrm>
        <a:off x="1616455" y="3499420"/>
        <a:ext cx="4649555" cy="139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0.75072</cdr:x>
      <cdr:y>0.22095</cdr:y>
    </cdr:from>
    <cdr:to>
      <cdr:x>0.77399</cdr:x>
      <cdr:y>0.25662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5679DE6E-550D-5543-B471-1D094C952459}"/>
            </a:ext>
          </a:extLst>
        </cdr:cNvPr>
        <cdr:cNvSpPr/>
      </cdr:nvSpPr>
      <cdr:spPr>
        <a:xfrm xmlns:a="http://schemas.openxmlformats.org/drawingml/2006/main">
          <a:off x="5518182" y="1317192"/>
          <a:ext cx="171026" cy="212657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22976-20F7-FF4F-A722-F71087E9B033}" type="datetimeFigureOut">
              <a:rPr lang="en-US" smtClean="0"/>
              <a:t>12/7/19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F6A18-4D33-DF47-8C89-FCCA50CDE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79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F6A18-4D33-DF47-8C89-FCCA50CDE3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9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8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50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653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9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80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46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59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2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63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0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7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3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2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88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4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59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36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1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Data" Target="../diagrams/data2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diagramDrawing" Target="../diagrams/drawing2.xml"/><Relationship Id="rId4" Type="http://schemas.openxmlformats.org/officeDocument/2006/relationships/image" Target="../media/image6.jpeg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6EB41-523B-4644-9A52-35A8C7A37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01" y="1676639"/>
            <a:ext cx="4440276" cy="3686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Great Energy Predictor            III</a:t>
            </a:r>
            <a:br>
              <a:rPr lang="en-US" sz="3600" dirty="0"/>
            </a:br>
            <a:r>
              <a:rPr lang="en-US" sz="3600" dirty="0"/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083B618-6DB3-7541-A110-446DDE27F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8878" y="1114855"/>
            <a:ext cx="6599617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EE258 - Neural Networks Project 2</a:t>
            </a: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r>
              <a:rPr lang="en-US" sz="2800" b="1" dirty="0">
                <a:solidFill>
                  <a:schemeClr val="tx2"/>
                </a:solidFill>
              </a:rPr>
              <a:t>Under the guidance of Prof. Birsen Sirkeci</a:t>
            </a:r>
          </a:p>
          <a:p>
            <a:pPr algn="l"/>
            <a:endParaRPr lang="en-US" dirty="0">
              <a:solidFill>
                <a:schemeClr val="tx2"/>
              </a:solidFill>
            </a:endParaRPr>
          </a:p>
          <a:p>
            <a:r>
              <a:rPr lang="en-US" sz="2200" b="1" u="sng" dirty="0">
                <a:solidFill>
                  <a:schemeClr val="tx2"/>
                </a:solidFill>
              </a:rPr>
              <a:t>Team Members:</a:t>
            </a:r>
          </a:p>
          <a:p>
            <a:r>
              <a:rPr lang="en-US" sz="2200" dirty="0">
                <a:solidFill>
                  <a:schemeClr val="tx2"/>
                </a:solidFill>
              </a:rPr>
              <a:t>Dhananjay Bajpai(013851812)</a:t>
            </a:r>
          </a:p>
          <a:p>
            <a:r>
              <a:rPr lang="en-US" sz="2200" dirty="0">
                <a:solidFill>
                  <a:schemeClr val="tx2"/>
                </a:solidFill>
              </a:rPr>
              <a:t>Aniket Phatak (012564994)</a:t>
            </a:r>
          </a:p>
          <a:p>
            <a:pPr algn="l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89FEFE-F430-C74E-8EEE-127F9878D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7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5"/>
    </mc:Choice>
    <mc:Fallback>
      <p:transition spd="slow" advTm="1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77BD4-6311-A44A-A208-FAA35679C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D2681-3D0F-774A-B693-8D3E8223D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727" y="590482"/>
            <a:ext cx="6117578" cy="5677036"/>
          </a:xfrm>
          <a:effectLst/>
        </p:spPr>
        <p:txBody>
          <a:bodyPr anchor="ctr">
            <a:normAutofit/>
          </a:bodyPr>
          <a:lstStyle/>
          <a:p>
            <a:r>
              <a:rPr lang="en-US" sz="2800" b="1" u="sng" dirty="0"/>
              <a:t>Purpose:</a:t>
            </a:r>
          </a:p>
          <a:p>
            <a:pPr marL="494100" indent="-457200">
              <a:buFont typeface="+mj-lt"/>
              <a:buAutoNum type="arabicPeriod"/>
            </a:pPr>
            <a:r>
              <a:rPr lang="en-US" b="1" dirty="0"/>
              <a:t>Accurate prediction of metered building energy usage in different areas i.e. chilled water, electric, natural gas, hot water and steam meter</a:t>
            </a:r>
          </a:p>
          <a:p>
            <a:pPr marL="494100" indent="-457200">
              <a:buFont typeface="+mj-lt"/>
              <a:buAutoNum type="arabicPeriod"/>
            </a:pPr>
            <a:r>
              <a:rPr lang="en-US" b="1" dirty="0"/>
              <a:t>To build a baseline model by parameter tweaking to achieve a RMSE less than 0.90</a:t>
            </a:r>
          </a:p>
          <a:p>
            <a:pPr marL="36900" indent="0">
              <a:buNone/>
            </a:pPr>
            <a:endParaRPr lang="en-US" b="1" dirty="0"/>
          </a:p>
          <a:p>
            <a:r>
              <a:rPr lang="en-US" sz="2800" b="1" u="sng" dirty="0"/>
              <a:t>Approach:</a:t>
            </a:r>
          </a:p>
          <a:p>
            <a:r>
              <a:rPr lang="en-US" b="1" dirty="0"/>
              <a:t>Utilize Kaggle kernel and their free cloud- based GPU’s</a:t>
            </a:r>
          </a:p>
          <a:p>
            <a:r>
              <a:rPr lang="en-US" b="1" dirty="0"/>
              <a:t>LGB model (ideal for very large datasets)</a:t>
            </a:r>
          </a:p>
          <a:p>
            <a:r>
              <a:rPr lang="en-US" b="1" dirty="0"/>
              <a:t>Parameter Optimization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3C8ACBE-CDC7-A34C-99B0-94740942E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69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8790"/>
    </mc:Choice>
    <mc:Fallback>
      <p:transition spd="slow" advTm="8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9EBE3-9344-2145-A3CD-79A39B3A4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3509"/>
            <a:ext cx="10353762" cy="1257300"/>
          </a:xfrm>
        </p:spPr>
        <p:txBody>
          <a:bodyPr>
            <a:normAutofit/>
          </a:bodyPr>
          <a:lstStyle/>
          <a:p>
            <a:r>
              <a:rPr lang="en-US" b="1" u="sng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70469-E4FD-8240-8676-0B30CDDE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508761"/>
            <a:ext cx="5546272" cy="488550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5 .csv along with a sample submission file</a:t>
            </a:r>
          </a:p>
          <a:p>
            <a:pPr marL="4941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effectLst/>
              </a:rPr>
              <a:t>train.csv: Consists of building id , meter id code timestamp and meter-reading</a:t>
            </a:r>
          </a:p>
          <a:p>
            <a:pPr marL="4941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 dirty="0">
                <a:effectLst/>
              </a:rPr>
              <a:t>building_meta.csv</a:t>
            </a:r>
            <a:r>
              <a:rPr lang="en-US" dirty="0">
                <a:effectLst/>
              </a:rPr>
              <a:t>: </a:t>
            </a:r>
            <a:r>
              <a:rPr lang="en-US" b="1" dirty="0">
                <a:effectLst/>
              </a:rPr>
              <a:t>Information on available buildings</a:t>
            </a:r>
          </a:p>
          <a:p>
            <a:pPr marL="4941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 dirty="0" err="1">
                <a:effectLst/>
              </a:rPr>
              <a:t>weather_train</a:t>
            </a:r>
            <a:r>
              <a:rPr lang="en-US" b="1" dirty="0">
                <a:effectLst/>
              </a:rPr>
              <a:t>/</a:t>
            </a:r>
            <a:r>
              <a:rPr lang="en-US" b="1" dirty="0" err="1">
                <a:effectLst/>
              </a:rPr>
              <a:t>test.csv</a:t>
            </a:r>
            <a:r>
              <a:rPr lang="en-US" b="1" dirty="0">
                <a:effectLst/>
              </a:rPr>
              <a:t>: Weather data from a meteorological station as close as possible to the site.</a:t>
            </a:r>
          </a:p>
          <a:p>
            <a:pPr marL="494100" indent="-457200">
              <a:lnSpc>
                <a:spcPct val="100000"/>
              </a:lnSpc>
              <a:buFont typeface="+mj-lt"/>
              <a:buAutoNum type="arabicPeriod"/>
            </a:pPr>
            <a:r>
              <a:rPr lang="en-US" b="1" dirty="0" err="1">
                <a:effectLst/>
              </a:rPr>
              <a:t>test.csv</a:t>
            </a:r>
            <a:r>
              <a:rPr lang="en-US" b="1" dirty="0">
                <a:effectLst/>
              </a:rPr>
              <a:t>: Get Predictions in correct order.</a:t>
            </a:r>
            <a:endParaRPr lang="en-US" b="1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E2E86A-2393-A24C-8D56-FBB3DCB25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646" y="2587955"/>
            <a:ext cx="3266804" cy="270678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8E7F9BB-004E-FA4A-AD51-370F21DC4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0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20"/>
    </mc:Choice>
    <mc:Fallback>
      <p:transition spd="slow" advTm="100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A4F-38BF-6F47-9875-DC838FA8C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u="sng" dirty="0"/>
              <a:t>Baseline Model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6C80E1AE-A600-4D9E-B0A2-3897C4F81A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394647"/>
              </p:ext>
            </p:extLst>
          </p:nvPr>
        </p:nvGraphicFramePr>
        <p:xfrm>
          <a:off x="627018" y="1866901"/>
          <a:ext cx="11129554" cy="392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18D57E-FBB1-ED41-815D-D2326CC8AE3E}"/>
              </a:ext>
            </a:extLst>
          </p:cNvPr>
          <p:cNvSpPr txBox="1"/>
          <p:nvPr/>
        </p:nvSpPr>
        <p:spPr>
          <a:xfrm>
            <a:off x="1476104" y="18669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42266-AC1C-624D-B6E7-B8A15B2D9293}"/>
              </a:ext>
            </a:extLst>
          </p:cNvPr>
          <p:cNvSpPr txBox="1"/>
          <p:nvPr/>
        </p:nvSpPr>
        <p:spPr>
          <a:xfrm>
            <a:off x="3783390" y="18669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9A8AEC-C84F-8149-AD8B-8539133A73F4}"/>
              </a:ext>
            </a:extLst>
          </p:cNvPr>
          <p:cNvSpPr txBox="1"/>
          <p:nvPr/>
        </p:nvSpPr>
        <p:spPr>
          <a:xfrm>
            <a:off x="6090676" y="18669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363D76-0211-A343-9B27-DE991A0AE25E}"/>
              </a:ext>
            </a:extLst>
          </p:cNvPr>
          <p:cNvSpPr txBox="1"/>
          <p:nvPr/>
        </p:nvSpPr>
        <p:spPr>
          <a:xfrm>
            <a:off x="8359798" y="18669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A7802D-67E3-4449-9426-02B2609914B1}"/>
              </a:ext>
            </a:extLst>
          </p:cNvPr>
          <p:cNvSpPr txBox="1"/>
          <p:nvPr/>
        </p:nvSpPr>
        <p:spPr>
          <a:xfrm>
            <a:off x="10556237" y="186690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820B5-AC32-F84C-B135-1A7602F41696}"/>
              </a:ext>
            </a:extLst>
          </p:cNvPr>
          <p:cNvSpPr txBox="1"/>
          <p:nvPr/>
        </p:nvSpPr>
        <p:spPr>
          <a:xfrm>
            <a:off x="1869930" y="403098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CD1CF-A792-8246-A7C6-621D2F27586B}"/>
              </a:ext>
            </a:extLst>
          </p:cNvPr>
          <p:cNvSpPr txBox="1"/>
          <p:nvPr/>
        </p:nvSpPr>
        <p:spPr>
          <a:xfrm>
            <a:off x="4727784" y="403098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8F680F-DCCB-9D4C-BF67-B861829B23D7}"/>
              </a:ext>
            </a:extLst>
          </p:cNvPr>
          <p:cNvSpPr txBox="1"/>
          <p:nvPr/>
        </p:nvSpPr>
        <p:spPr>
          <a:xfrm>
            <a:off x="7425979" y="403098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C14E5B-5AF4-8944-8873-9DC280F3FC38}"/>
              </a:ext>
            </a:extLst>
          </p:cNvPr>
          <p:cNvSpPr txBox="1"/>
          <p:nvPr/>
        </p:nvSpPr>
        <p:spPr>
          <a:xfrm>
            <a:off x="10124174" y="40708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1F87760-6288-A849-B50B-C485FBBDA5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7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880"/>
    </mc:Choice>
    <mc:Fallback>
      <p:transition spd="slow" advTm="141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6B051A4-96A7-4A11-9DAD-063A9C577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65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575AD-E747-E848-BF43-B431AD32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741515"/>
            <a:ext cx="10353761" cy="163334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solidFill>
                  <a:srgbClr val="FFFFFF"/>
                </a:solidFill>
              </a:rPr>
              <a:t>Model: Light Gradient Boosting (LGB)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5ACB-9F62-0A4C-92F2-691A2A23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11" y="2769326"/>
            <a:ext cx="11416938" cy="3788228"/>
          </a:xfrm>
          <a:effectLst/>
        </p:spPr>
        <p:txBody>
          <a:bodyPr anchor="ctr">
            <a:normAutofit/>
          </a:bodyPr>
          <a:lstStyle/>
          <a:p>
            <a:r>
              <a:rPr lang="en-US" dirty="0"/>
              <a:t>Grows tree leaf wise(vertically) hence able to reduce more loss than a level-wise algorithm</a:t>
            </a:r>
          </a:p>
          <a:p>
            <a:endParaRPr lang="en-US" dirty="0"/>
          </a:p>
          <a:p>
            <a:r>
              <a:rPr lang="en-US" dirty="0"/>
              <a:t>Ideally suited for datasets with 10,000+ rows</a:t>
            </a:r>
          </a:p>
          <a:p>
            <a:endParaRPr lang="en-US" dirty="0"/>
          </a:p>
          <a:p>
            <a:r>
              <a:rPr lang="en-US" dirty="0"/>
              <a:t>Ability to tweak more than 50 parameters via Python API</a:t>
            </a:r>
          </a:p>
          <a:p>
            <a:endParaRPr lang="en-US" dirty="0"/>
          </a:p>
          <a:p>
            <a:r>
              <a:rPr lang="en-US" dirty="0"/>
              <a:t>Suitable for GPU based learning ~ ideal for large machine learning models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0442848-63F4-9249-8094-EF41C6A8D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610" y="3730710"/>
            <a:ext cx="5312339" cy="186546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156BCE4-E6C3-7349-BC49-BAEC5A43D9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09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5169"/>
    </mc:Choice>
    <mc:Fallback>
      <p:transition spd="slow" advTm="85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AB1CB-E2E8-654C-875E-CA1E5796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rgbClr val="FFFFFF"/>
                </a:solidFill>
              </a:rPr>
              <a:t>Parameter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104D3F-D979-0544-8DDB-EEF5AE124A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6714829"/>
              </p:ext>
            </p:extLst>
          </p:nvPr>
        </p:nvGraphicFramePr>
        <p:xfrm>
          <a:off x="5067424" y="650401"/>
          <a:ext cx="6116638" cy="537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8319">
                  <a:extLst>
                    <a:ext uri="{9D8B030D-6E8A-4147-A177-3AD203B41FA5}">
                      <a16:colId xmlns:a16="http://schemas.microsoft.com/office/drawing/2014/main" val="1417685532"/>
                    </a:ext>
                  </a:extLst>
                </a:gridCol>
                <a:gridCol w="3058319">
                  <a:extLst>
                    <a:ext uri="{9D8B030D-6E8A-4147-A177-3AD203B41FA5}">
                      <a16:colId xmlns:a16="http://schemas.microsoft.com/office/drawing/2014/main" val="1135642066"/>
                    </a:ext>
                  </a:extLst>
                </a:gridCol>
              </a:tblGrid>
              <a:tr h="671689">
                <a:tc>
                  <a:txBody>
                    <a:bodyPr/>
                    <a:lstStyle/>
                    <a:p>
                      <a:r>
                        <a:rPr lang="en-US" dirty="0"/>
                        <a:t>Parameter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Preliminary Baseline values utilized for default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76350"/>
                  </a:ext>
                </a:extLst>
              </a:tr>
              <a:tr h="671689">
                <a:tc>
                  <a:txBody>
                    <a:bodyPr/>
                    <a:lstStyle/>
                    <a:p>
                      <a:r>
                        <a:rPr lang="en-US" dirty="0"/>
                        <a:t>Boosting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  <a:p>
                      <a:r>
                        <a:rPr lang="en-US" dirty="0"/>
                        <a:t>{‘dart’ , ‘rf’ , ‘</a:t>
                      </a:r>
                      <a:r>
                        <a:rPr lang="en-US" dirty="0" err="1"/>
                        <a:t>goss</a:t>
                      </a:r>
                      <a:r>
                        <a:rPr lang="en-US" dirty="0"/>
                        <a:t>’}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796187"/>
                  </a:ext>
                </a:extLst>
              </a:tr>
              <a:tr h="671689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456613"/>
                  </a:ext>
                </a:extLst>
              </a:tr>
              <a:tr h="671689"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972927"/>
                  </a:ext>
                </a:extLst>
              </a:tr>
              <a:tr h="671689">
                <a:tc>
                  <a:txBody>
                    <a:bodyPr/>
                    <a:lstStyle/>
                    <a:p>
                      <a:r>
                        <a:rPr lang="en-US" dirty="0"/>
                        <a:t>Objective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442601"/>
                  </a:ext>
                </a:extLst>
              </a:tr>
              <a:tr h="671689">
                <a:tc>
                  <a:txBody>
                    <a:bodyPr/>
                    <a:lstStyle/>
                    <a:p>
                      <a:r>
                        <a:rPr lang="en-US" dirty="0"/>
                        <a:t>Subsample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590323"/>
                  </a:ext>
                </a:extLst>
              </a:tr>
              <a:tr h="671689">
                <a:tc>
                  <a:txBody>
                    <a:bodyPr/>
                    <a:lstStyle/>
                    <a:p>
                      <a:r>
                        <a:rPr lang="en-US" dirty="0"/>
                        <a:t>L1/L2 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045360"/>
                  </a:ext>
                </a:extLst>
              </a:tr>
              <a:tr h="671689">
                <a:tc>
                  <a:txBody>
                    <a:bodyPr/>
                    <a:lstStyle/>
                    <a:p>
                      <a:r>
                        <a:rPr lang="en-US" dirty="0"/>
                        <a:t>Early Stopping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243867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EB6B85-0F9C-7649-B407-EB0AB5122D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17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1245"/>
    </mc:Choice>
    <mc:Fallback>
      <p:transition spd="slow" advTm="61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6BFC7-8C55-7C4C-A29E-C34D09F3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rgbClr val="FFFFFF"/>
                </a:solidFill>
              </a:rPr>
              <a:t>Training Results</a:t>
            </a:r>
          </a:p>
        </p:txBody>
      </p:sp>
      <p:pic>
        <p:nvPicPr>
          <p:cNvPr id="6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6A26739-6C42-364E-B1CD-5FD8B4DEA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32" y="4460710"/>
            <a:ext cx="3863532" cy="1860596"/>
          </a:xfrm>
          <a:prstGeom prst="rect">
            <a:avLst/>
          </a:prstGeom>
          <a:effectLst/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2CE107A-AE92-0343-9C8D-4A21667A6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606124"/>
              </p:ext>
            </p:extLst>
          </p:nvPr>
        </p:nvGraphicFramePr>
        <p:xfrm>
          <a:off x="4814762" y="1693239"/>
          <a:ext cx="3492136" cy="248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30B9E96-D028-EF47-AAC4-3EE8A98EA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5311334"/>
              </p:ext>
            </p:extLst>
          </p:nvPr>
        </p:nvGraphicFramePr>
        <p:xfrm>
          <a:off x="4278961" y="1683614"/>
          <a:ext cx="7350480" cy="5961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35E47A4-53DE-F84D-92C9-B57E01D6F44E}"/>
              </a:ext>
            </a:extLst>
          </p:cNvPr>
          <p:cNvSpPr txBox="1"/>
          <p:nvPr/>
        </p:nvSpPr>
        <p:spPr>
          <a:xfrm>
            <a:off x="4963886" y="393861"/>
            <a:ext cx="6665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early stopping rounds set to [100], the best training as well as validation results are obtained at [129]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RMSE = 0.874455 ; Validation RMSE =1.16487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79DE6E-550D-5543-B471-1D094C952459}"/>
              </a:ext>
            </a:extLst>
          </p:cNvPr>
          <p:cNvSpPr/>
          <p:nvPr/>
        </p:nvSpPr>
        <p:spPr>
          <a:xfrm>
            <a:off x="6096000" y="2272937"/>
            <a:ext cx="174171" cy="209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793EA5C-3480-344E-A6F8-5B36E9021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60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8235"/>
    </mc:Choice>
    <mc:Fallback>
      <p:transition spd="slow" advTm="48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6837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38F22-4646-0443-A8B1-E1A473637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936" y="849085"/>
            <a:ext cx="6025645" cy="5381896"/>
          </a:xfrm>
          <a:effectLst/>
        </p:spPr>
        <p:txBody>
          <a:bodyPr anchor="ctr">
            <a:normAutofit fontScale="55000" lnSpcReduction="20000"/>
          </a:bodyPr>
          <a:lstStyle/>
          <a:p>
            <a:endParaRPr lang="en-US" sz="2400" b="1" dirty="0"/>
          </a:p>
          <a:p>
            <a:pPr marL="3690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5100" b="1" u="sng" dirty="0">
                <a:latin typeface="+mj-lt"/>
                <a:ea typeface="+mj-ea"/>
              </a:rPr>
              <a:t>Further Improvements:</a:t>
            </a:r>
          </a:p>
          <a:p>
            <a:pPr marL="36900" indent="0">
              <a:lnSpc>
                <a:spcPct val="100000"/>
              </a:lnSpc>
              <a:spcBef>
                <a:spcPct val="0"/>
              </a:spcBef>
              <a:buNone/>
            </a:pPr>
            <a:endParaRPr lang="en-US" sz="3700" b="1" dirty="0">
              <a:latin typeface="+mj-lt"/>
              <a:ea typeface="+mj-ea"/>
            </a:endParaRPr>
          </a:p>
          <a:p>
            <a:r>
              <a:rPr lang="en-US" sz="4400" b="1" dirty="0"/>
              <a:t>LGBM+ Half and Half Approach: </a:t>
            </a:r>
          </a:p>
          <a:p>
            <a:pPr marL="36900" indent="0">
              <a:buNone/>
            </a:pPr>
            <a:r>
              <a:rPr lang="en-US" sz="3800" dirty="0">
                <a:effectLst/>
              </a:rPr>
              <a:t>The data is split into two based on time. Each half is used as the training data for the model.</a:t>
            </a:r>
            <a:endParaRPr lang="en-US" sz="3800" b="1" dirty="0"/>
          </a:p>
          <a:p>
            <a:r>
              <a:rPr lang="en-US" sz="4400" b="1" dirty="0"/>
              <a:t>K-Fold + LGBM</a:t>
            </a:r>
          </a:p>
          <a:p>
            <a:pPr marL="36900" indent="0">
              <a:buNone/>
            </a:pPr>
            <a:r>
              <a:rPr lang="en-US" sz="3800" dirty="0">
                <a:effectLst/>
              </a:rPr>
              <a:t>The data is split into 3 or 4 splits. Each split is used as the training data for the model.</a:t>
            </a:r>
          </a:p>
          <a:p>
            <a:pPr marL="36900" indent="0">
              <a:buNone/>
            </a:pPr>
            <a:r>
              <a:rPr lang="en-US" sz="4000" b="1" dirty="0"/>
              <a:t>Optimization issues using :</a:t>
            </a:r>
          </a:p>
          <a:p>
            <a:pPr marL="36900" indent="0">
              <a:buNone/>
            </a:pPr>
            <a:r>
              <a:rPr lang="en-US" sz="3800" dirty="0">
                <a:effectLst/>
              </a:rPr>
              <a:t>More </a:t>
            </a:r>
            <a:r>
              <a:rPr lang="en-US" sz="3800">
                <a:effectLst/>
              </a:rPr>
              <a:t>Compute Power</a:t>
            </a:r>
          </a:p>
          <a:p>
            <a:pPr marL="36900" indent="0">
              <a:buNone/>
            </a:pPr>
            <a:r>
              <a:rPr lang="en-US" sz="3800">
                <a:effectLst/>
              </a:rPr>
              <a:t>Further </a:t>
            </a:r>
            <a:r>
              <a:rPr lang="en-US" sz="3800" dirty="0">
                <a:effectLst/>
              </a:rPr>
              <a:t>tweaking of LGB parameters</a:t>
            </a:r>
          </a:p>
          <a:p>
            <a:pPr marL="36900" indent="0">
              <a:buNone/>
            </a:pPr>
            <a:endParaRPr lang="en-US" sz="2400" b="1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2C6F8-0812-2846-B38D-7E69A3B4FA78}"/>
              </a:ext>
            </a:extLst>
          </p:cNvPr>
          <p:cNvSpPr txBox="1"/>
          <p:nvPr/>
        </p:nvSpPr>
        <p:spPr>
          <a:xfrm>
            <a:off x="1038289" y="849085"/>
            <a:ext cx="326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1DAEFE-C540-7A4C-8B98-2588BD778A7A}"/>
              </a:ext>
            </a:extLst>
          </p:cNvPr>
          <p:cNvSpPr txBox="1"/>
          <p:nvPr/>
        </p:nvSpPr>
        <p:spPr>
          <a:xfrm>
            <a:off x="1038289" y="1769289"/>
            <a:ext cx="346839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06000" algn="just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1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baseline model using LGB has been successfully built and expected RMSE is achieved 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C578955B-0831-3D4D-BC0F-EF184BA43D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12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2693"/>
    </mc:Choice>
    <mc:Fallback>
      <p:transition spd="slow" advTm="72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94C0-D0EB-EC49-BAB0-D8D5924C2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Application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115675-7D9C-4495-BF4D-CF3378989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61590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7E449B-3E6A-F848-9E1A-3C015DD3C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5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74"/>
    </mc:Choice>
    <mc:Fallback>
      <p:transition spd="slow" advTm="30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511</Words>
  <Application>Microsoft Macintosh PowerPoint</Application>
  <PresentationFormat>Widescreen</PresentationFormat>
  <Paragraphs>92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Bookman Old Style</vt:lpstr>
      <vt:lpstr>Calibri</vt:lpstr>
      <vt:lpstr>Franklin Gothic Book</vt:lpstr>
      <vt:lpstr>Wingdings 2</vt:lpstr>
      <vt:lpstr>SlateVTI</vt:lpstr>
      <vt:lpstr>Great Energy Predictor            III  </vt:lpstr>
      <vt:lpstr>Overview</vt:lpstr>
      <vt:lpstr>Dataset </vt:lpstr>
      <vt:lpstr>Baseline Model</vt:lpstr>
      <vt:lpstr>Model: Light Gradient Boosting (LGB)</vt:lpstr>
      <vt:lpstr>Parameter Selection</vt:lpstr>
      <vt:lpstr>Training Results</vt:lpstr>
      <vt:lpstr>PowerPoint Presentation</vt:lpstr>
      <vt:lpstr>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Energy Predictor            III  </dc:title>
  <dc:creator>aniket phatak</dc:creator>
  <cp:lastModifiedBy>aniket phatak</cp:lastModifiedBy>
  <cp:revision>21</cp:revision>
  <dcterms:created xsi:type="dcterms:W3CDTF">2019-12-08T04:54:16Z</dcterms:created>
  <dcterms:modified xsi:type="dcterms:W3CDTF">2019-12-08T07:26:16Z</dcterms:modified>
</cp:coreProperties>
</file>